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6"/>
  </p:notesMasterIdLst>
  <p:handoutMasterIdLst>
    <p:handoutMasterId r:id="rId7"/>
  </p:handoutMasterIdLst>
  <p:sldIdLst>
    <p:sldId id="289" r:id="rId2"/>
    <p:sldId id="495" r:id="rId3"/>
    <p:sldId id="494" r:id="rId4"/>
    <p:sldId id="497" r:id="rId5"/>
  </p:sldIdLst>
  <p:sldSz cx="10799763" cy="7199313"/>
  <p:notesSz cx="6858000" cy="9144000"/>
  <p:embeddedFontLst>
    <p:embeddedFont>
      <p:font typeface="Georgia" panose="02040502050405020303" pitchFamily="18" charset="0"/>
      <p:regular r:id="rId8"/>
      <p:bold r:id="rId9"/>
      <p:italic r:id="rId10"/>
      <p:boldItalic r:id="rId11"/>
    </p:embeddedFont>
    <p:embeddedFont>
      <p:font typeface="Neue Haas Grotesk Text Pro" panose="020B0504020202020204" pitchFamily="34" charset="0"/>
      <p:regular r:id="rId12"/>
      <p:bold r:id="rId13"/>
      <p:italic r:id="rId14"/>
      <p:boldItalic r:id="rId15"/>
    </p:embeddedFont>
    <p:embeddedFont>
      <p:font typeface="Nexa Extra Light" panose="00000200000000000000" pitchFamily="2" charset="0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5" userDrawn="1">
          <p15:clr>
            <a:srgbClr val="A4A3A4"/>
          </p15:clr>
        </p15:guide>
        <p15:guide id="2" pos="34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C6D"/>
    <a:srgbClr val="194A68"/>
    <a:srgbClr val="FFF4E4"/>
    <a:srgbClr val="3A3A3A"/>
    <a:srgbClr val="BABABA"/>
    <a:srgbClr val="5287A8"/>
    <a:srgbClr val="156082"/>
    <a:srgbClr val="ACD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21" autoAdjust="0"/>
    <p:restoredTop sz="94689" autoAdjust="0"/>
  </p:normalViewPr>
  <p:slideViewPr>
    <p:cSldViewPr snapToGrid="0" showGuides="1">
      <p:cViewPr varScale="1">
        <p:scale>
          <a:sx n="90" d="100"/>
          <a:sy n="90" d="100"/>
        </p:scale>
        <p:origin x="1302" y="96"/>
      </p:cViewPr>
      <p:guideLst>
        <p:guide orient="horz" pos="4535"/>
        <p:guide pos="3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7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0926212-3CAC-B939-B5E1-F1720D68DE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175E92-FBFA-B728-C403-36369443A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F376A-9283-4FA1-AAEC-4E7F5E2277A4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FEDE3-4DA1-9659-91C2-0C63D140D6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FF285-481C-7CFC-452F-986862EC9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AD3FB-509D-4838-965A-63C043B5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61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AD36F-0D89-450E-ADCC-FBE6048D914F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52032-2AAE-417C-B2A0-2018F8FEA3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60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76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378B0-EE8F-7B19-32CD-7E58A452E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00F8DD5-A29D-F03E-2387-F0876A0155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C7AB6C5-48E3-7379-4BCB-9773212D54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preenchimento criativo de lacunas sem mecanismos de rastreamento da verdade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ECEA594-A88A-0588-C7B4-6FBA11F615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0240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89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5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3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34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0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3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96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04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0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94DF3-B6D8-4890-9AF7-6E86003CF959}" type="datetimeFigureOut">
              <a:rPr lang="pt-BR" smtClean="0"/>
              <a:t>24/11/2025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796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1A3B27C-6660-F0F5-5858-B76F370503E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71825A8-EDEE-8AB4-58FE-723AA781F46F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671A5AF-9C47-1A8F-77D0-5E7644F8985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0DE8887-EB35-A655-475C-3E9CBC597C60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53BBB00-DCB2-9946-0747-F909308B7B7A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1E35F836-7E40-0FE4-8764-90D4A25805B6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5F34BD6-FBA0-C859-987E-840C46FBCF3A}"/>
              </a:ext>
            </a:extLst>
          </p:cNvPr>
          <p:cNvSpPr txBox="1"/>
          <p:nvPr/>
        </p:nvSpPr>
        <p:spPr>
          <a:xfrm>
            <a:off x="1123949" y="4056505"/>
            <a:ext cx="8621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INTRODUÇÃO À</a:t>
            </a:r>
          </a:p>
          <a:p>
            <a:pPr algn="ctr"/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ENGENHARIA DE PROMPT</a:t>
            </a:r>
            <a:endParaRPr lang="pt-BR" sz="4800" b="1" dirty="0">
              <a:solidFill>
                <a:schemeClr val="bg1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6593667-8344-D095-5801-7A17A296B1D1}"/>
              </a:ext>
            </a:extLst>
          </p:cNvPr>
          <p:cNvSpPr txBox="1"/>
          <p:nvPr/>
        </p:nvSpPr>
        <p:spPr>
          <a:xfrm>
            <a:off x="2163869" y="6509188"/>
            <a:ext cx="603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GEORGE MARMELSTEIN</a:t>
            </a:r>
          </a:p>
        </p:txBody>
      </p:sp>
    </p:spTree>
    <p:extLst>
      <p:ext uri="{BB962C8B-B14F-4D97-AF65-F5344CB8AC3E}">
        <p14:creationId xmlns:p14="http://schemas.microsoft.com/office/powerpoint/2010/main" val="390676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066CBB-31C3-9DDD-8164-F7BDC190A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FE0C26BF-163A-280D-6E74-54C49BA5669C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5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89F0398F-93DB-2616-B5C8-3E11F9F77070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ABF098FF-BA7A-6B39-B2BE-58B9EF46AFAE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1C87BD3C-A8CC-4FDB-9E58-C74EB101AF01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BC2BFB2F-4E2D-01D5-64AF-AE6B92776135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E9E1A6C5-D884-9CD3-F640-AEE68274E455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F9A6D5C-C9A7-AD7C-800B-0747D3694EE9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34C96118-520C-64B5-0313-5C99052AD78E}"/>
              </a:ext>
            </a:extLst>
          </p:cNvPr>
          <p:cNvGrpSpPr/>
          <p:nvPr/>
        </p:nvGrpSpPr>
        <p:grpSpPr>
          <a:xfrm>
            <a:off x="5181976" y="947163"/>
            <a:ext cx="4783073" cy="2564390"/>
            <a:chOff x="1700585" y="2021067"/>
            <a:chExt cx="5070379" cy="1945618"/>
          </a:xfrm>
        </p:grpSpPr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3C284CDF-A9CE-B23D-6A92-7CE851E63BA4}"/>
                </a:ext>
              </a:extLst>
            </p:cNvPr>
            <p:cNvSpPr txBox="1"/>
            <p:nvPr/>
          </p:nvSpPr>
          <p:spPr>
            <a:xfrm>
              <a:off x="1881586" y="2421506"/>
              <a:ext cx="4679214" cy="9106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8099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2400" b="0" i="0" u="none" strike="noStrike" kern="1400" cap="none" spc="44" normalizeH="0" baseline="0" noProof="0" dirty="0">
                  <a:ln>
                    <a:noFill/>
                  </a:ln>
                  <a:solidFill>
                    <a:srgbClr val="D9D9D6"/>
                  </a:solidFill>
                  <a:effectLst/>
                  <a:uLnTx/>
                  <a:uFillTx/>
                  <a:latin typeface="Georgia" panose="02040502050405020303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Seres humanos são para perguntas; </a:t>
              </a:r>
              <a:r>
                <a:rPr lang="pt-BR" sz="2400" kern="1400" spc="44" dirty="0">
                  <a:solidFill>
                    <a:srgbClr val="D9D9D6"/>
                  </a:solidFill>
                  <a:latin typeface="Georgia" panose="02040502050405020303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máquinas, para respostas.</a:t>
              </a:r>
              <a:endParaRPr kumimoji="0" lang="pt-BR" sz="2400" b="0" i="0" u="none" strike="noStrike" kern="1400" cap="none" spc="44" normalizeH="0" baseline="0" noProof="0" dirty="0">
                <a:ln>
                  <a:noFill/>
                </a:ln>
                <a:solidFill>
                  <a:srgbClr val="D9D9D6"/>
                </a:solidFill>
                <a:effectLst/>
                <a:uLnTx/>
                <a:uFillTx/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6" name="Agrupar 15">
              <a:extLst>
                <a:ext uri="{FF2B5EF4-FFF2-40B4-BE49-F238E27FC236}">
                  <a16:creationId xmlns:a16="http://schemas.microsoft.com/office/drawing/2014/main" id="{8C5F74FA-9D9E-C2F4-7415-23752DDA3928}"/>
                </a:ext>
              </a:extLst>
            </p:cNvPr>
            <p:cNvGrpSpPr/>
            <p:nvPr/>
          </p:nvGrpSpPr>
          <p:grpSpPr>
            <a:xfrm>
              <a:off x="1700585" y="2172507"/>
              <a:ext cx="5070379" cy="1794178"/>
              <a:chOff x="1929187" y="2600499"/>
              <a:chExt cx="5070379" cy="1523361"/>
            </a:xfrm>
          </p:grpSpPr>
          <p:grpSp>
            <p:nvGrpSpPr>
              <p:cNvPr id="21" name="Agrupar 20">
                <a:extLst>
                  <a:ext uri="{FF2B5EF4-FFF2-40B4-BE49-F238E27FC236}">
                    <a16:creationId xmlns:a16="http://schemas.microsoft.com/office/drawing/2014/main" id="{ED0DB956-719D-D9A6-39BC-DBFAF80A080C}"/>
                  </a:ext>
                </a:extLst>
              </p:cNvPr>
              <p:cNvGrpSpPr/>
              <p:nvPr/>
            </p:nvGrpSpPr>
            <p:grpSpPr>
              <a:xfrm>
                <a:off x="2012684" y="2600499"/>
                <a:ext cx="4986882" cy="1093415"/>
                <a:chOff x="2012684" y="2836245"/>
                <a:chExt cx="4986882" cy="667301"/>
              </a:xfrm>
            </p:grpSpPr>
            <p:cxnSp>
              <p:nvCxnSpPr>
                <p:cNvPr id="23" name="Conector reto 22">
                  <a:extLst>
                    <a:ext uri="{FF2B5EF4-FFF2-40B4-BE49-F238E27FC236}">
                      <a16:creationId xmlns:a16="http://schemas.microsoft.com/office/drawing/2014/main" id="{039C9899-3AF7-0425-4AAC-57699A8A4A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12684" y="2836245"/>
                  <a:ext cx="0" cy="667301"/>
                </a:xfrm>
                <a:prstGeom prst="line">
                  <a:avLst/>
                </a:prstGeom>
                <a:ln w="28575">
                  <a:solidFill>
                    <a:srgbClr val="BE9C6D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Conector reto 23">
                  <a:extLst>
                    <a:ext uri="{FF2B5EF4-FFF2-40B4-BE49-F238E27FC236}">
                      <a16:creationId xmlns:a16="http://schemas.microsoft.com/office/drawing/2014/main" id="{2913A8F0-BE2F-C701-C3FB-4303B33CF0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994961" y="2836245"/>
                  <a:ext cx="4605" cy="667300"/>
                </a:xfrm>
                <a:prstGeom prst="line">
                  <a:avLst/>
                </a:prstGeom>
                <a:ln w="28575">
                  <a:solidFill>
                    <a:srgbClr val="BE9C6D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69E24119-355B-9BAE-D36C-28716012A7AE}"/>
                  </a:ext>
                </a:extLst>
              </p:cNvPr>
              <p:cNvSpPr txBox="1"/>
              <p:nvPr/>
            </p:nvSpPr>
            <p:spPr>
              <a:xfrm>
                <a:off x="1929187" y="3786809"/>
                <a:ext cx="4083315" cy="3370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53117" marR="0" lvl="0" indent="-253117" algn="l" defTabSz="80997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Char char="-"/>
                  <a:tabLst/>
                  <a:defRPr/>
                </a:pPr>
                <a:r>
                  <a:rPr kumimoji="0" lang="pt-BR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D9D9D6"/>
                    </a:solidFill>
                    <a:effectLst/>
                    <a:uLnTx/>
                    <a:uFillTx/>
                    <a:latin typeface="Georgia" panose="02040502050405020303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Kevin Kelly</a:t>
                </a:r>
                <a:endParaRPr kumimoji="0" lang="pt-B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pic>
          <p:nvPicPr>
            <p:cNvPr id="17" name="Gráfico 16">
              <a:extLst>
                <a:ext uri="{FF2B5EF4-FFF2-40B4-BE49-F238E27FC236}">
                  <a16:creationId xmlns:a16="http://schemas.microsoft.com/office/drawing/2014/main" id="{6A48862A-C1CF-48AD-2CA6-5E6128114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36893" y="2021067"/>
              <a:ext cx="269278" cy="213838"/>
            </a:xfrm>
            <a:prstGeom prst="rect">
              <a:avLst/>
            </a:prstGeom>
          </p:spPr>
        </p:pic>
        <p:pic>
          <p:nvPicPr>
            <p:cNvPr id="18" name="Gráfico 17">
              <a:extLst>
                <a:ext uri="{FF2B5EF4-FFF2-40B4-BE49-F238E27FC236}">
                  <a16:creationId xmlns:a16="http://schemas.microsoft.com/office/drawing/2014/main" id="{CB0FE747-63F2-4FE4-8EBC-27306323EB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6363642" y="3357944"/>
              <a:ext cx="257794" cy="204718"/>
            </a:xfrm>
            <a:prstGeom prst="rect">
              <a:avLst/>
            </a:prstGeom>
          </p:spPr>
        </p:pic>
        <p:cxnSp>
          <p:nvCxnSpPr>
            <p:cNvPr id="19" name="Conector reto 18">
              <a:extLst>
                <a:ext uri="{FF2B5EF4-FFF2-40B4-BE49-F238E27FC236}">
                  <a16:creationId xmlns:a16="http://schemas.microsoft.com/office/drawing/2014/main" id="{BBFB000C-0E79-D284-A222-ECAF6FBAD488}"/>
                </a:ext>
              </a:extLst>
            </p:cNvPr>
            <p:cNvCxnSpPr>
              <a:cxnSpLocks/>
            </p:cNvCxnSpPr>
            <p:nvPr/>
          </p:nvCxnSpPr>
          <p:spPr>
            <a:xfrm>
              <a:off x="2343150" y="2172513"/>
              <a:ext cx="4423209" cy="0"/>
            </a:xfrm>
            <a:prstGeom prst="line">
              <a:avLst/>
            </a:prstGeom>
            <a:ln w="28575">
              <a:solidFill>
                <a:srgbClr val="BE9C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to 19">
              <a:extLst>
                <a:ext uri="{FF2B5EF4-FFF2-40B4-BE49-F238E27FC236}">
                  <a16:creationId xmlns:a16="http://schemas.microsoft.com/office/drawing/2014/main" id="{8027FDE3-5EB4-6C8B-F7DF-E2501632774B}"/>
                </a:ext>
              </a:extLst>
            </p:cNvPr>
            <p:cNvCxnSpPr>
              <a:cxnSpLocks/>
            </p:cNvCxnSpPr>
            <p:nvPr/>
          </p:nvCxnSpPr>
          <p:spPr>
            <a:xfrm>
              <a:off x="1784082" y="3460307"/>
              <a:ext cx="4413519" cy="0"/>
            </a:xfrm>
            <a:prstGeom prst="line">
              <a:avLst/>
            </a:prstGeom>
            <a:ln w="28575">
              <a:solidFill>
                <a:srgbClr val="BE9C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" name="Gráfico 24">
            <a:extLst>
              <a:ext uri="{FF2B5EF4-FFF2-40B4-BE49-F238E27FC236}">
                <a16:creationId xmlns:a16="http://schemas.microsoft.com/office/drawing/2014/main" id="{6B4B31AE-5C90-93B5-893F-44E56219CE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9315" t="9248" r="87456" b="2598"/>
          <a:stretch/>
        </p:blipFill>
        <p:spPr>
          <a:xfrm>
            <a:off x="232028" y="562223"/>
            <a:ext cx="367020" cy="607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1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822335-8E77-88C4-85D1-607770AA1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F62F61C3-C75C-916F-1CD5-68E40CA928F1}"/>
              </a:ext>
            </a:extLst>
          </p:cNvPr>
          <p:cNvSpPr/>
          <p:nvPr/>
        </p:nvSpPr>
        <p:spPr>
          <a:xfrm>
            <a:off x="0" y="-1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67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75E874B5-521D-0D1E-E396-3808CBCE35C5}"/>
              </a:ext>
            </a:extLst>
          </p:cNvPr>
          <p:cNvSpPr/>
          <p:nvPr/>
        </p:nvSpPr>
        <p:spPr>
          <a:xfrm>
            <a:off x="5795173" y="1942065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60264B2F-49D8-61F4-C60D-4449CBBD28F4}"/>
              </a:ext>
            </a:extLst>
          </p:cNvPr>
          <p:cNvSpPr/>
          <p:nvPr/>
        </p:nvSpPr>
        <p:spPr>
          <a:xfrm>
            <a:off x="6782762" y="1474955"/>
            <a:ext cx="860323" cy="339260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B778E847-BB91-6E15-27E7-D4B065A7046B}"/>
              </a:ext>
            </a:extLst>
          </p:cNvPr>
          <p:cNvSpPr/>
          <p:nvPr/>
        </p:nvSpPr>
        <p:spPr>
          <a:xfrm>
            <a:off x="7770351" y="1474955"/>
            <a:ext cx="860323" cy="351268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B3B34B7D-89CB-69AC-B09C-4F17297EC2C4}"/>
              </a:ext>
            </a:extLst>
          </p:cNvPr>
          <p:cNvSpPr/>
          <p:nvPr/>
        </p:nvSpPr>
        <p:spPr>
          <a:xfrm>
            <a:off x="8757940" y="1474955"/>
            <a:ext cx="860323" cy="425159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164D522-83C8-5109-0A2B-C0B2E7B2A988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DEC2D619-630E-FDC3-32B1-E14592E562D7}"/>
              </a:ext>
            </a:extLst>
          </p:cNvPr>
          <p:cNvSpPr/>
          <p:nvPr/>
        </p:nvSpPr>
        <p:spPr>
          <a:xfrm>
            <a:off x="4807584" y="1687247"/>
            <a:ext cx="860323" cy="403929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E10DCBCC-212C-27F3-02B1-314FC9A685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315" t="9248" r="87456" b="2598"/>
          <a:stretch/>
        </p:blipFill>
        <p:spPr>
          <a:xfrm>
            <a:off x="232028" y="562223"/>
            <a:ext cx="367020" cy="6074866"/>
          </a:xfrm>
          <a:prstGeom prst="rect">
            <a:avLst/>
          </a:prstGeom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229D34C0-7B1B-4BFC-0B81-36E117FD5600}"/>
              </a:ext>
            </a:extLst>
          </p:cNvPr>
          <p:cNvGrpSpPr/>
          <p:nvPr/>
        </p:nvGrpSpPr>
        <p:grpSpPr>
          <a:xfrm>
            <a:off x="705468" y="2786123"/>
            <a:ext cx="5026072" cy="2738672"/>
            <a:chOff x="1700585" y="2021067"/>
            <a:chExt cx="5327974" cy="2077847"/>
          </a:xfrm>
        </p:grpSpPr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B9F9EC9E-F1E7-7000-C5E6-5A843EB325C4}"/>
                </a:ext>
              </a:extLst>
            </p:cNvPr>
            <p:cNvSpPr txBox="1"/>
            <p:nvPr/>
          </p:nvSpPr>
          <p:spPr>
            <a:xfrm>
              <a:off x="1959699" y="2320394"/>
              <a:ext cx="5068860" cy="1004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8099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2000" b="0" i="0" u="none" strike="noStrike" kern="1400" cap="none" spc="44" normalizeH="0" baseline="0" noProof="0" dirty="0">
                  <a:ln>
                    <a:noFill/>
                  </a:ln>
                  <a:solidFill>
                    <a:srgbClr val="D9D9D6"/>
                  </a:solidFill>
                  <a:effectLst/>
                  <a:uLnTx/>
                  <a:uFillTx/>
                  <a:latin typeface="Georgia" panose="02040502050405020303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A linguagem de programação mais nova e mais quente do momento é o inglês (ou o português ou qualquer outra linguagem natural).</a:t>
              </a:r>
            </a:p>
          </p:txBody>
        </p:sp>
        <p:grpSp>
          <p:nvGrpSpPr>
            <p:cNvPr id="12" name="Agrupar 11">
              <a:extLst>
                <a:ext uri="{FF2B5EF4-FFF2-40B4-BE49-F238E27FC236}">
                  <a16:creationId xmlns:a16="http://schemas.microsoft.com/office/drawing/2014/main" id="{85A8004A-FB7F-0976-8D14-3860A7E652F4}"/>
                </a:ext>
              </a:extLst>
            </p:cNvPr>
            <p:cNvGrpSpPr/>
            <p:nvPr/>
          </p:nvGrpSpPr>
          <p:grpSpPr>
            <a:xfrm>
              <a:off x="1700585" y="2172507"/>
              <a:ext cx="5070379" cy="1926407"/>
              <a:chOff x="1929187" y="2600499"/>
              <a:chExt cx="5070379" cy="1635631"/>
            </a:xfrm>
          </p:grpSpPr>
          <p:grpSp>
            <p:nvGrpSpPr>
              <p:cNvPr id="17" name="Agrupar 16">
                <a:extLst>
                  <a:ext uri="{FF2B5EF4-FFF2-40B4-BE49-F238E27FC236}">
                    <a16:creationId xmlns:a16="http://schemas.microsoft.com/office/drawing/2014/main" id="{8566BF7A-A9B5-EB63-184C-1CFFC3EAD347}"/>
                  </a:ext>
                </a:extLst>
              </p:cNvPr>
              <p:cNvGrpSpPr/>
              <p:nvPr/>
            </p:nvGrpSpPr>
            <p:grpSpPr>
              <a:xfrm>
                <a:off x="2012684" y="2600499"/>
                <a:ext cx="4986882" cy="1093415"/>
                <a:chOff x="2012684" y="2836245"/>
                <a:chExt cx="4986882" cy="667301"/>
              </a:xfrm>
            </p:grpSpPr>
            <p:cxnSp>
              <p:nvCxnSpPr>
                <p:cNvPr id="19" name="Conector reto 18">
                  <a:extLst>
                    <a:ext uri="{FF2B5EF4-FFF2-40B4-BE49-F238E27FC236}">
                      <a16:creationId xmlns:a16="http://schemas.microsoft.com/office/drawing/2014/main" id="{FDF48AEB-AA64-ADBC-37B3-3779A84283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12684" y="2836245"/>
                  <a:ext cx="0" cy="667301"/>
                </a:xfrm>
                <a:prstGeom prst="line">
                  <a:avLst/>
                </a:prstGeom>
                <a:ln w="28575">
                  <a:solidFill>
                    <a:srgbClr val="BE9C6D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Conector reto 19">
                  <a:extLst>
                    <a:ext uri="{FF2B5EF4-FFF2-40B4-BE49-F238E27FC236}">
                      <a16:creationId xmlns:a16="http://schemas.microsoft.com/office/drawing/2014/main" id="{005A7DB2-B72A-0B88-B09D-4466008764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994961" y="2836245"/>
                  <a:ext cx="4605" cy="667300"/>
                </a:xfrm>
                <a:prstGeom prst="line">
                  <a:avLst/>
                </a:prstGeom>
                <a:ln w="28575">
                  <a:solidFill>
                    <a:srgbClr val="BE9C6D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766DA467-5227-4654-7D0B-B74112BC9A31}"/>
                  </a:ext>
                </a:extLst>
              </p:cNvPr>
              <p:cNvSpPr txBox="1"/>
              <p:nvPr/>
            </p:nvSpPr>
            <p:spPr>
              <a:xfrm>
                <a:off x="1929187" y="3786809"/>
                <a:ext cx="4083315" cy="449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53117" marR="0" lvl="0" indent="-253117" algn="l" defTabSz="809976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Char char="-"/>
                  <a:tabLst/>
                  <a:defRPr/>
                </a:pPr>
                <a:r>
                  <a:rPr kumimoji="0" lang="pt-BR" sz="2800" b="0" i="1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D9D9D6"/>
                    </a:solidFill>
                    <a:effectLst/>
                    <a:uLnTx/>
                    <a:uFillTx/>
                    <a:latin typeface="Georgia" panose="02040502050405020303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Andrej</a:t>
                </a:r>
                <a:r>
                  <a:rPr kumimoji="0" lang="pt-BR" sz="280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D9D9D6"/>
                    </a:solidFill>
                    <a:effectLst/>
                    <a:uLnTx/>
                    <a:uFillTx/>
                    <a:latin typeface="Georgia" panose="02040502050405020303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kumimoji="0" lang="pt-BR" sz="2800" b="0" i="1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D9D9D6"/>
                    </a:solidFill>
                    <a:effectLst/>
                    <a:uLnTx/>
                    <a:uFillTx/>
                    <a:latin typeface="Georgia" panose="02040502050405020303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Karpathy</a:t>
                </a:r>
                <a:endParaRPr kumimoji="0" lang="pt-B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pic>
          <p:nvPicPr>
            <p:cNvPr id="13" name="Gráfico 12">
              <a:extLst>
                <a:ext uri="{FF2B5EF4-FFF2-40B4-BE49-F238E27FC236}">
                  <a16:creationId xmlns:a16="http://schemas.microsoft.com/office/drawing/2014/main" id="{DCD5BCC5-66E6-8DB1-4D95-63C884A2C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936893" y="2021067"/>
              <a:ext cx="269278" cy="213838"/>
            </a:xfrm>
            <a:prstGeom prst="rect">
              <a:avLst/>
            </a:prstGeom>
          </p:spPr>
        </p:pic>
        <p:pic>
          <p:nvPicPr>
            <p:cNvPr id="14" name="Gráfico 13">
              <a:extLst>
                <a:ext uri="{FF2B5EF4-FFF2-40B4-BE49-F238E27FC236}">
                  <a16:creationId xmlns:a16="http://schemas.microsoft.com/office/drawing/2014/main" id="{5B89AB5B-F4EF-7560-A988-48DF640FE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6363642" y="3357944"/>
              <a:ext cx="257794" cy="204718"/>
            </a:xfrm>
            <a:prstGeom prst="rect">
              <a:avLst/>
            </a:prstGeom>
          </p:spPr>
        </p:pic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6C17F59A-E6C9-D716-9236-F08357680A83}"/>
                </a:ext>
              </a:extLst>
            </p:cNvPr>
            <p:cNvCxnSpPr>
              <a:cxnSpLocks/>
            </p:cNvCxnSpPr>
            <p:nvPr/>
          </p:nvCxnSpPr>
          <p:spPr>
            <a:xfrm>
              <a:off x="2343150" y="2172513"/>
              <a:ext cx="4423209" cy="0"/>
            </a:xfrm>
            <a:prstGeom prst="line">
              <a:avLst/>
            </a:prstGeom>
            <a:ln w="28575">
              <a:solidFill>
                <a:srgbClr val="BE9C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A9F0C9B1-1562-866A-A487-5F34601AD1F1}"/>
                </a:ext>
              </a:extLst>
            </p:cNvPr>
            <p:cNvCxnSpPr>
              <a:cxnSpLocks/>
            </p:cNvCxnSpPr>
            <p:nvPr/>
          </p:nvCxnSpPr>
          <p:spPr>
            <a:xfrm>
              <a:off x="1784082" y="3460307"/>
              <a:ext cx="4413519" cy="0"/>
            </a:xfrm>
            <a:prstGeom prst="line">
              <a:avLst/>
            </a:prstGeom>
            <a:ln w="28575">
              <a:solidFill>
                <a:srgbClr val="BE9C6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C8B1A3A4-FA78-2590-543D-326C83B801C5}"/>
              </a:ext>
            </a:extLst>
          </p:cNvPr>
          <p:cNvSpPr txBox="1"/>
          <p:nvPr/>
        </p:nvSpPr>
        <p:spPr>
          <a:xfrm>
            <a:off x="1011640" y="5986613"/>
            <a:ext cx="49224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8099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0" i="1" u="none" strike="noStrike" kern="1200" cap="none" spc="0" normalizeH="0" baseline="0" noProof="0" dirty="0">
                <a:ln>
                  <a:noFill/>
                </a:ln>
                <a:solidFill>
                  <a:srgbClr val="D9D9D6"/>
                </a:solidFill>
                <a:effectLst/>
                <a:uLnTx/>
                <a:uFillTx/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D9D9D6"/>
                </a:solidFill>
                <a:effectLst/>
                <a:uLnTx/>
                <a:uFillTx/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 original: "The hottest new programming language is English". 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D9D9D6"/>
                </a:solidFill>
                <a:effectLst/>
                <a:uLnTx/>
                <a:uFillTx/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Extraído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D9D9D6"/>
                </a:solidFill>
                <a:effectLst/>
                <a:uLnTx/>
                <a:uFillTx/>
                <a:latin typeface="Georgia" panose="020405020504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@karpathy. X. 2024</a:t>
            </a:r>
            <a:endParaRPr kumimoji="0" lang="pt-BR" sz="1400" b="0" i="1" u="none" strike="noStrike" kern="1200" cap="none" spc="0" normalizeH="0" baseline="0" noProof="0" dirty="0">
              <a:ln>
                <a:noFill/>
              </a:ln>
              <a:solidFill>
                <a:srgbClr val="D9D9D6"/>
              </a:solidFill>
              <a:effectLst/>
              <a:uLnTx/>
              <a:uFillTx/>
              <a:latin typeface="Georgia" panose="020405020504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183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5CC9D4-47B9-D403-9463-536190B11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E49814E7-93A4-A9F0-6852-5AD81ED78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750"/>
            <a:ext cx="10799763" cy="7197811"/>
          </a:xfrm>
          <a:prstGeom prst="rect">
            <a:avLst/>
          </a:prstGeom>
        </p:spPr>
      </p:pic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D949695-6D3A-3187-BE81-FC8B6562A599}"/>
              </a:ext>
            </a:extLst>
          </p:cNvPr>
          <p:cNvSpPr/>
          <p:nvPr/>
        </p:nvSpPr>
        <p:spPr>
          <a:xfrm>
            <a:off x="5795173" y="1942065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3C2B8239-5FD3-132E-F29C-0B5FC639D2DF}"/>
              </a:ext>
            </a:extLst>
          </p:cNvPr>
          <p:cNvSpPr/>
          <p:nvPr/>
        </p:nvSpPr>
        <p:spPr>
          <a:xfrm>
            <a:off x="6782762" y="1474955"/>
            <a:ext cx="860323" cy="339260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998B088-817D-8A60-D3B9-B5422CA3BE85}"/>
              </a:ext>
            </a:extLst>
          </p:cNvPr>
          <p:cNvSpPr/>
          <p:nvPr/>
        </p:nvSpPr>
        <p:spPr>
          <a:xfrm>
            <a:off x="7770351" y="1474955"/>
            <a:ext cx="860323" cy="351268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83F789D-0C17-6B26-E505-23B1A9FC52AB}"/>
              </a:ext>
            </a:extLst>
          </p:cNvPr>
          <p:cNvSpPr/>
          <p:nvPr/>
        </p:nvSpPr>
        <p:spPr>
          <a:xfrm>
            <a:off x="8757940" y="1474955"/>
            <a:ext cx="860323" cy="425159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A7903D5-156B-FC23-50AD-94AD9ED357BF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B07915F2-54D9-1738-FCF0-B0BD19FC03E3}"/>
              </a:ext>
            </a:extLst>
          </p:cNvPr>
          <p:cNvSpPr/>
          <p:nvPr/>
        </p:nvSpPr>
        <p:spPr>
          <a:xfrm>
            <a:off x="4807584" y="1687247"/>
            <a:ext cx="860323" cy="403929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E15E415-680D-CB56-0077-174D24B56353}"/>
              </a:ext>
            </a:extLst>
          </p:cNvPr>
          <p:cNvSpPr txBox="1"/>
          <p:nvPr/>
        </p:nvSpPr>
        <p:spPr>
          <a:xfrm>
            <a:off x="319316" y="220419"/>
            <a:ext cx="7607648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4300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TRÊS MODALIDADES DE PROMPT</a:t>
            </a:r>
            <a:endParaRPr kumimoji="0" lang="pt-BR" sz="4300" b="0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Modos diferentes de conversar com as máquinas</a:t>
            </a: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A1FBBCFB-93E1-6EB4-05A6-C93FA33BBDBB}"/>
              </a:ext>
            </a:extLst>
          </p:cNvPr>
          <p:cNvSpPr/>
          <p:nvPr/>
        </p:nvSpPr>
        <p:spPr>
          <a:xfrm>
            <a:off x="233488" y="2241290"/>
            <a:ext cx="3236592" cy="4737603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07B85112-3158-1C35-BD5B-C0A2B58B0597}"/>
              </a:ext>
            </a:extLst>
          </p:cNvPr>
          <p:cNvSpPr/>
          <p:nvPr/>
        </p:nvSpPr>
        <p:spPr>
          <a:xfrm>
            <a:off x="651527" y="2501908"/>
            <a:ext cx="2388474" cy="647692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VIBE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PROMPTING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Fluxograma: Processo Alternativo 12">
            <a:extLst>
              <a:ext uri="{FF2B5EF4-FFF2-40B4-BE49-F238E27FC236}">
                <a16:creationId xmlns:a16="http://schemas.microsoft.com/office/drawing/2014/main" id="{9CD75703-ECD2-6659-95C1-78A7846290E4}"/>
              </a:ext>
            </a:extLst>
          </p:cNvPr>
          <p:cNvSpPr/>
          <p:nvPr/>
        </p:nvSpPr>
        <p:spPr>
          <a:xfrm>
            <a:off x="3855559" y="2241291"/>
            <a:ext cx="3236592" cy="4737602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Fluxograma: Processo Alternativo 3">
            <a:extLst>
              <a:ext uri="{FF2B5EF4-FFF2-40B4-BE49-F238E27FC236}">
                <a16:creationId xmlns:a16="http://schemas.microsoft.com/office/drawing/2014/main" id="{45C56BE6-16BB-F70A-DC98-394D9E712783}"/>
              </a:ext>
            </a:extLst>
          </p:cNvPr>
          <p:cNvSpPr/>
          <p:nvPr/>
        </p:nvSpPr>
        <p:spPr>
          <a:xfrm>
            <a:off x="4244401" y="2479277"/>
            <a:ext cx="2388474" cy="670323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PROMPT ESTRUTURADO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4" name="Fluxograma: Processo Alternativo 13">
            <a:extLst>
              <a:ext uri="{FF2B5EF4-FFF2-40B4-BE49-F238E27FC236}">
                <a16:creationId xmlns:a16="http://schemas.microsoft.com/office/drawing/2014/main" id="{48BE309C-8688-7D0D-9712-80773FD21568}"/>
              </a:ext>
            </a:extLst>
          </p:cNvPr>
          <p:cNvSpPr/>
          <p:nvPr/>
        </p:nvSpPr>
        <p:spPr>
          <a:xfrm>
            <a:off x="7436990" y="2218659"/>
            <a:ext cx="3236592" cy="4760233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luxograma: Processo Alternativo 4">
            <a:extLst>
              <a:ext uri="{FF2B5EF4-FFF2-40B4-BE49-F238E27FC236}">
                <a16:creationId xmlns:a16="http://schemas.microsoft.com/office/drawing/2014/main" id="{59E4975E-FC89-127A-BA1B-AD68E828EA9F}"/>
              </a:ext>
            </a:extLst>
          </p:cNvPr>
          <p:cNvSpPr/>
          <p:nvPr/>
        </p:nvSpPr>
        <p:spPr>
          <a:xfrm>
            <a:off x="7926964" y="2479276"/>
            <a:ext cx="2388474" cy="668721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PROMPT AGÊNTICO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891F87A-AFC0-CFBE-5203-57D1E9A45C43}"/>
              </a:ext>
            </a:extLst>
          </p:cNvPr>
          <p:cNvSpPr txBox="1"/>
          <p:nvPr/>
        </p:nvSpPr>
        <p:spPr>
          <a:xfrm>
            <a:off x="302452" y="3486126"/>
            <a:ext cx="3086619" cy="3231654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</a:rPr>
              <a:t>Comunicação</a:t>
            </a:r>
            <a:r>
              <a:rPr kumimoji="0" lang="pt-BR" sz="20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</a:rPr>
              <a:t> em linguagem natural pura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Conversacional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dirty="0">
                <a:solidFill>
                  <a:prstClr val="white"/>
                </a:solidFill>
                <a:latin typeface="Nexa Extra Light" panose="00000200000000000000" pitchFamily="2" charset="0"/>
              </a:rPr>
              <a:t>Direto e simples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Fluxo de pensamento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dirty="0">
                <a:solidFill>
                  <a:prstClr val="white"/>
                </a:solidFill>
                <a:latin typeface="Nexa Extra Light" panose="00000200000000000000" pitchFamily="2" charset="0"/>
              </a:rPr>
              <a:t>Possibilidade de aprimoramento com reflexão, pensamento estendido e meta prompts</a:t>
            </a:r>
            <a:endParaRPr kumimoji="0" lang="pt-BR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02465E1-F1D9-8DE8-1112-3C327471852D}"/>
              </a:ext>
            </a:extLst>
          </p:cNvPr>
          <p:cNvSpPr txBox="1"/>
          <p:nvPr/>
        </p:nvSpPr>
        <p:spPr>
          <a:xfrm>
            <a:off x="3962297" y="3475222"/>
            <a:ext cx="3086619" cy="3231654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</a:rPr>
              <a:t>Comunicação</a:t>
            </a:r>
            <a:r>
              <a:rPr kumimoji="0" lang="pt-BR" sz="20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</a:rPr>
              <a:t> em linguagem estruturada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Uso de marcadores (</a:t>
            </a:r>
            <a:r>
              <a:rPr kumimoji="0" lang="pt-BR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markdown</a:t>
            </a:r>
            <a:r>
              <a:rPr kumimoji="0" lang="pt-BR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)</a:t>
            </a:r>
            <a:r>
              <a:rPr kumimoji="0" lang="pt-BR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 e delimitadores (</a:t>
            </a:r>
            <a:r>
              <a:rPr kumimoji="0" lang="pt-BR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tags</a:t>
            </a:r>
            <a:r>
              <a:rPr kumimoji="0" lang="pt-BR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)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baseline="0" dirty="0">
                <a:solidFill>
                  <a:prstClr val="white"/>
                </a:solidFill>
                <a:latin typeface="Nexa Extra Light" panose="00000200000000000000" pitchFamily="2" charset="0"/>
              </a:rPr>
              <a:t>Separaçã</a:t>
            </a:r>
            <a:r>
              <a:rPr lang="pt-BR" dirty="0">
                <a:solidFill>
                  <a:prstClr val="white"/>
                </a:solidFill>
                <a:latin typeface="Nexa Extra Light" panose="00000200000000000000" pitchFamily="2" charset="0"/>
              </a:rPr>
              <a:t>o modular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noProof="0" dirty="0">
                <a:solidFill>
                  <a:prstClr val="white"/>
                </a:solidFill>
                <a:latin typeface="Nexa Extra Light" panose="00000200000000000000" pitchFamily="2" charset="0"/>
              </a:rPr>
              <a:t>Frameworks bem definidos: P.O.E.M.A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Controle</a:t>
            </a:r>
            <a:r>
              <a:rPr kumimoji="0" lang="pt-BR" b="0" i="0" u="none" strike="noStrike" kern="1200" cap="none" spc="0" normalizeH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 do output e customização</a:t>
            </a:r>
            <a:endParaRPr kumimoji="0" lang="pt-BR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E75BE63-BF7A-0B93-140B-E1D68313A84D}"/>
              </a:ext>
            </a:extLst>
          </p:cNvPr>
          <p:cNvSpPr txBox="1"/>
          <p:nvPr/>
        </p:nvSpPr>
        <p:spPr>
          <a:xfrm>
            <a:off x="7506327" y="3475222"/>
            <a:ext cx="3086619" cy="3231654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</a:rPr>
              <a:t>Comunicação</a:t>
            </a:r>
            <a:r>
              <a:rPr kumimoji="0" lang="pt-BR" sz="20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</a:rPr>
              <a:t> </a:t>
            </a:r>
            <a:r>
              <a:rPr kumimoji="0" lang="pt-BR" sz="2000" b="1" i="0" u="none" strike="noStrike" kern="1200" cap="none" spc="0" normalizeH="0" noProof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</a:rPr>
              <a:t>com agentes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Orquestração de</a:t>
            </a:r>
            <a:r>
              <a:rPr kumimoji="0" lang="pt-BR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 tarefas encadeadas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baseline="0" dirty="0">
                <a:solidFill>
                  <a:prstClr val="white"/>
                </a:solidFill>
                <a:latin typeface="Nexa Extra Light" panose="00000200000000000000" pitchFamily="2" charset="0"/>
              </a:rPr>
              <a:t>Ativação</a:t>
            </a:r>
            <a:r>
              <a:rPr lang="pt-BR" dirty="0">
                <a:solidFill>
                  <a:prstClr val="white"/>
                </a:solidFill>
                <a:latin typeface="Nexa Extra Light" panose="00000200000000000000" pitchFamily="2" charset="0"/>
              </a:rPr>
              <a:t> de tools, skills e </a:t>
            </a:r>
            <a:r>
              <a:rPr lang="pt-BR" dirty="0" err="1">
                <a:solidFill>
                  <a:prstClr val="white"/>
                </a:solidFill>
                <a:latin typeface="Nexa Extra Light" panose="00000200000000000000" pitchFamily="2" charset="0"/>
              </a:rPr>
              <a:t>resources</a:t>
            </a:r>
            <a:r>
              <a:rPr lang="pt-BR" dirty="0">
                <a:solidFill>
                  <a:prstClr val="white"/>
                </a:solidFill>
                <a:latin typeface="Nexa Extra Light" panose="00000200000000000000" pitchFamily="2" charset="0"/>
              </a:rPr>
              <a:t>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Workflows</a:t>
            </a:r>
            <a:r>
              <a:rPr kumimoji="0" lang="pt-BR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</a:rPr>
              <a:t> complexos e adaptativos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noProof="0" dirty="0">
                <a:solidFill>
                  <a:prstClr val="white"/>
                </a:solidFill>
                <a:latin typeface="Nexa Extra Light" panose="00000200000000000000" pitchFamily="2" charset="0"/>
              </a:rPr>
              <a:t>Outputs sofisticados (artefatos) </a:t>
            </a:r>
            <a:endParaRPr kumimoji="0" lang="pt-BR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08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6" grpId="0" animBg="1"/>
      <p:bldP spid="19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24963</TotalTime>
  <Words>177</Words>
  <Application>Microsoft Office PowerPoint</Application>
  <PresentationFormat>Personalizar</PresentationFormat>
  <Paragraphs>35</Paragraphs>
  <Slides>4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1" baseType="lpstr">
      <vt:lpstr>Aptos Display</vt:lpstr>
      <vt:lpstr>Nexa Extra Light</vt:lpstr>
      <vt:lpstr>Aptos</vt:lpstr>
      <vt:lpstr>Arial</vt:lpstr>
      <vt:lpstr>Georgia</vt:lpstr>
      <vt:lpstr>Neue Haas Grotesk Text Pro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Marmelstein</dc:creator>
  <cp:lastModifiedBy>George Marmelstein</cp:lastModifiedBy>
  <cp:revision>290</cp:revision>
  <dcterms:created xsi:type="dcterms:W3CDTF">2025-06-19T13:51:07Z</dcterms:created>
  <dcterms:modified xsi:type="dcterms:W3CDTF">2025-11-24T17:37:50Z</dcterms:modified>
</cp:coreProperties>
</file>

<file path=docProps/thumbnail.jpeg>
</file>